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1"/>
    <p:sldMasterId id="2147483807" r:id="rId2"/>
  </p:sldMasterIdLst>
  <p:sldIdLst>
    <p:sldId id="256" r:id="rId3"/>
    <p:sldId id="300" r:id="rId4"/>
    <p:sldId id="273" r:id="rId5"/>
    <p:sldId id="294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95" r:id="rId19"/>
    <p:sldId id="296" r:id="rId20"/>
    <p:sldId id="289" r:id="rId21"/>
    <p:sldId id="287" r:id="rId22"/>
    <p:sldId id="288" r:id="rId23"/>
    <p:sldId id="290" r:id="rId24"/>
    <p:sldId id="291" r:id="rId25"/>
    <p:sldId id="292" r:id="rId26"/>
    <p:sldId id="293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6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B2D36-8F47-421C-AA28-5D773AD9F3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D8174-E64C-44FA-9A68-0E8DCC0EED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9188B-6C66-436F-80E4-6CB43657A3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08BB9EB-F21F-4726-A2A6-1CE5D3C84B0C}" type="datetimeFigureOut">
              <a:rPr lang="en-US"/>
              <a:pPr>
                <a:defRPr/>
              </a:pPr>
              <a:t>8/20/2014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EBDDC3"/>
              </a:solidFill>
            </a:endParaRPr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272C7B7-0AEE-4733-B2E1-8AA65A6F0F0F}" type="slidenum">
              <a:rPr lang="en-US">
                <a:solidFill>
                  <a:srgbClr val="EBDDC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BDDC3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D0F61-53D4-4904-9E22-41044508DBC1}" type="datetimeFigureOut">
              <a:rPr lang="en-US">
                <a:solidFill>
                  <a:srgbClr val="775F55"/>
                </a:solidFill>
              </a:rPr>
              <a:pPr>
                <a:defRPr/>
              </a:pPr>
              <a:t>8/20/2014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F71AB-42CB-4686-95B3-211BFC14A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568DC-BFBA-4CA5-A60F-52E46491E178}" type="datetimeFigureOut">
              <a:rPr lang="en-US">
                <a:solidFill>
                  <a:srgbClr val="775F55"/>
                </a:solidFill>
              </a:rPr>
              <a:pPr>
                <a:defRPr/>
              </a:pPr>
              <a:t>8/20/2014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2DAC7C3-18C8-4157-B8A9-346EE31259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743B57E-CDD1-4A0A-AB0A-89D422F905DA}" type="datetimeFigureOut">
              <a:rPr lang="en-US">
                <a:solidFill>
                  <a:srgbClr val="775F55"/>
                </a:solidFill>
              </a:rPr>
              <a:pPr>
                <a:defRPr/>
              </a:pPr>
              <a:t>8/20/2014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2101889-E098-4AB4-B188-EAA140375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7B6DFC1-0E70-4B51-87DF-4CCBEEDCDE10}" type="datetimeFigureOut">
              <a:rPr lang="en-US">
                <a:solidFill>
                  <a:srgbClr val="775F55"/>
                </a:solidFill>
              </a:rPr>
              <a:pPr>
                <a:defRPr/>
              </a:pPr>
              <a:t>8/20/2014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294E20A-3F89-4E59-980E-484DD9871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78904-7D51-4FFD-AE03-A178940C8AA1}" type="datetimeFigureOut">
              <a:rPr lang="en-US">
                <a:solidFill>
                  <a:srgbClr val="775F55"/>
                </a:solidFill>
              </a:rPr>
              <a:pPr>
                <a:defRPr/>
              </a:pPr>
              <a:t>8/20/2014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CF5BC-449C-4038-8EA8-E9211FAB59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781A1-3939-4000-966B-29BE856EFE82}" type="datetimeFigureOut">
              <a:rPr lang="en-US">
                <a:solidFill>
                  <a:srgbClr val="775F55"/>
                </a:solidFill>
              </a:rPr>
              <a:pPr>
                <a:defRPr/>
              </a:pPr>
              <a:t>8/20/2014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1122E74-2202-4BBE-A7C0-23B2CD2B6D0C}" type="slidenum">
              <a:rPr lang="en-US">
                <a:solidFill>
                  <a:srgbClr val="775F55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775F55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AA4FD-6B1A-48C5-9C96-4BE5E9086436}" type="datetimeFigureOut">
              <a:rPr lang="en-US">
                <a:solidFill>
                  <a:srgbClr val="775F55"/>
                </a:solidFill>
              </a:rPr>
              <a:pPr>
                <a:defRPr/>
              </a:pPr>
              <a:t>8/20/2014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BAB31-EE46-4756-85C2-C096BE127A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7FA09-EEDD-42D4-93DA-80F5278658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D064C9C-921C-4F9D-83F1-7E2F356FA604}" type="datetimeFigureOut">
              <a:rPr lang="en-US">
                <a:solidFill>
                  <a:srgbClr val="775F55"/>
                </a:solidFill>
              </a:rPr>
              <a:pPr>
                <a:defRPr/>
              </a:pPr>
              <a:t>8/20/2014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FBA35810-CC39-47B5-9D53-3A476362FD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1D0FE-9A34-4688-8236-1072F4A40AB1}" type="datetimeFigureOut">
              <a:rPr lang="en-US">
                <a:solidFill>
                  <a:srgbClr val="775F55"/>
                </a:solidFill>
              </a:rPr>
              <a:pPr>
                <a:defRPr/>
              </a:pPr>
              <a:t>8/20/2014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1C5C0-2A5C-43C0-AB95-9BA5887997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757DD-7D48-4357-9F64-4D6B05A5932D}" type="datetimeFigureOut">
              <a:rPr lang="en-US">
                <a:solidFill>
                  <a:srgbClr val="775F55"/>
                </a:solidFill>
              </a:rPr>
              <a:pPr>
                <a:defRPr/>
              </a:pPr>
              <a:t>8/20/2014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F731C-7A2A-48A4-8D0B-7D2D7545C0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B022C-F4E4-4A94-89AB-09E8327A40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8FB62-D37E-4AAD-89F1-36C1594972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FE60F-1DDE-48AA-90DA-D4C2CBDFDB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659C3-8ADB-49D3-949E-F934DF6D11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05B46-DEC6-4405-97F9-2287B0B811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0B498-07B4-4484-9AF8-C4629AA9CD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B2385-57A7-46C0-8544-D8691A7881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10D68B7-CF7E-43B7-B6BD-BD266DF02C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9DBB7DA-215D-44BE-8A21-54A1DF6F7073}" type="datetimeFigureOut">
              <a:rPr lang="en-US">
                <a:solidFill>
                  <a:srgbClr val="775F55"/>
                </a:solidFill>
              </a:rPr>
              <a:pPr>
                <a:defRPr/>
              </a:pPr>
              <a:t>8/20/2014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BD8DFCF7-B442-426A-A587-AF936DB2B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http://cardillowiki.pbworks.com/f/1223516978/13-colonies-m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47713" y="0"/>
            <a:ext cx="9891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752600" y="914400"/>
            <a:ext cx="8523288" cy="3810000"/>
          </a:xfrm>
        </p:spPr>
        <p:txBody>
          <a:bodyPr/>
          <a:lstStyle/>
          <a:p>
            <a:r>
              <a:rPr lang="en-US" sz="4000" b="1" dirty="0" smtClean="0"/>
              <a:t>England’s Thirteen Colonies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Breadbasket Colonies</a:t>
            </a:r>
          </a:p>
        </p:txBody>
      </p:sp>
      <p:sp>
        <p:nvSpPr>
          <p:cNvPr id="1638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Middle Colonies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Middle Colonies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Pennsylvania</a:t>
            </a:r>
          </a:p>
          <a:p>
            <a:pPr lvl="1" eaLnBrk="1" hangingPunct="1"/>
            <a:r>
              <a:rPr lang="en-US" dirty="0" smtClean="0"/>
              <a:t>Founded in 1681</a:t>
            </a:r>
          </a:p>
          <a:p>
            <a:pPr lvl="2" eaLnBrk="1" hangingPunct="1"/>
            <a:r>
              <a:rPr lang="en-US" dirty="0" smtClean="0"/>
              <a:t>By William Penn</a:t>
            </a:r>
          </a:p>
          <a:p>
            <a:pPr lvl="1" eaLnBrk="1" hangingPunct="1"/>
            <a:r>
              <a:rPr lang="en-US" dirty="0" smtClean="0"/>
              <a:t>Why?</a:t>
            </a:r>
          </a:p>
          <a:p>
            <a:pPr lvl="2" eaLnBrk="1" hangingPunct="1"/>
            <a:r>
              <a:rPr lang="en-US" dirty="0" smtClean="0"/>
              <a:t>Area where Quakers could live according to their beliefs.</a:t>
            </a:r>
          </a:p>
          <a:p>
            <a:pPr lvl="3" eaLnBrk="1" hangingPunct="1"/>
            <a:r>
              <a:rPr lang="en-US" dirty="0" smtClean="0"/>
              <a:t>Establish a Quaker colony</a:t>
            </a:r>
          </a:p>
        </p:txBody>
      </p:sp>
      <p:sp>
        <p:nvSpPr>
          <p:cNvPr id="17412" name="Text Placeholder 3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39763"/>
          </a:xfrm>
        </p:spPr>
        <p:txBody>
          <a:bodyPr/>
          <a:lstStyle/>
          <a:p>
            <a:pPr eaLnBrk="1" hangingPunct="1"/>
            <a:r>
              <a:rPr lang="en-US" smtClean="0"/>
              <a:t>Penn’s Woods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397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William Penn</a:t>
            </a:r>
            <a:endParaRPr lang="en-US" dirty="0"/>
          </a:p>
        </p:txBody>
      </p:sp>
      <p:pic>
        <p:nvPicPr>
          <p:cNvPr id="1741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03838" y="2438400"/>
            <a:ext cx="2879725" cy="3581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Middle Colonies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640080" lvl="1" indent="-274320"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/>
              <a:t>Founded in 1638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en-US" dirty="0" smtClean="0"/>
              <a:t>By the Swedes and Finns (Fort Christina) later given to W. Penn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Why?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en-US" dirty="0" smtClean="0"/>
              <a:t>Religious Freedom and a better life.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en-US" dirty="0" smtClean="0"/>
              <a:t>Trade</a:t>
            </a:r>
            <a:endParaRPr lang="en-US" dirty="0"/>
          </a:p>
        </p:txBody>
      </p:sp>
      <p:sp>
        <p:nvSpPr>
          <p:cNvPr id="18436" name="Text Placeholder 3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39763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defRPr/>
            </a:pPr>
            <a:r>
              <a:rPr lang="en-US" dirty="0" smtClean="0"/>
              <a:t>Delaware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397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Fort Christina State Park</a:t>
            </a:r>
            <a:endParaRPr lang="en-US" dirty="0"/>
          </a:p>
        </p:txBody>
      </p:sp>
      <p:pic>
        <p:nvPicPr>
          <p:cNvPr id="1843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00600" y="2771775"/>
            <a:ext cx="3886200" cy="29146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Middle Colonies	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New York</a:t>
            </a:r>
          </a:p>
          <a:p>
            <a:pPr lvl="1" eaLnBrk="1" hangingPunct="1"/>
            <a:r>
              <a:rPr lang="en-US" dirty="0" smtClean="0"/>
              <a:t>Founded in 1624</a:t>
            </a:r>
          </a:p>
          <a:p>
            <a:pPr lvl="2" eaLnBrk="1" hangingPunct="1"/>
            <a:r>
              <a:rPr lang="en-US" dirty="0" smtClean="0"/>
              <a:t>By the Dutch (Dutch West Indies Company)</a:t>
            </a:r>
          </a:p>
          <a:p>
            <a:pPr lvl="1" eaLnBrk="1" hangingPunct="1"/>
            <a:r>
              <a:rPr lang="en-US" dirty="0" smtClean="0"/>
              <a:t>Why?</a:t>
            </a:r>
          </a:p>
          <a:p>
            <a:pPr lvl="2" eaLnBrk="1" hangingPunct="1"/>
            <a:r>
              <a:rPr lang="en-US" dirty="0" smtClean="0"/>
              <a:t>Make $$$$$$$$$$$$$</a:t>
            </a:r>
          </a:p>
          <a:p>
            <a:pPr lvl="3" eaLnBrk="1" hangingPunct="1"/>
            <a:r>
              <a:rPr lang="en-US" dirty="0" smtClean="0"/>
              <a:t>Trade</a:t>
            </a:r>
          </a:p>
        </p:txBody>
      </p:sp>
      <p:sp>
        <p:nvSpPr>
          <p:cNvPr id="19460" name="Text Placeholder 3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39763"/>
          </a:xfrm>
        </p:spPr>
        <p:txBody>
          <a:bodyPr/>
          <a:lstStyle/>
          <a:p>
            <a:pPr eaLnBrk="1" hangingPunct="1"/>
            <a:r>
              <a:rPr lang="en-US" smtClean="0"/>
              <a:t>New York (New Netherlands)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397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Fort Orange</a:t>
            </a:r>
            <a:endParaRPr lang="en-US" dirty="0"/>
          </a:p>
        </p:txBody>
      </p:sp>
      <p:pic>
        <p:nvPicPr>
          <p:cNvPr id="1946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2895600"/>
            <a:ext cx="3810000" cy="27146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Middle Colonies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New Jersey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Founded in 1664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en-US" dirty="0" smtClean="0"/>
              <a:t>By the Duke of York, George Carteret, &amp; John Berkeley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Why?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en-US" dirty="0" smtClean="0"/>
              <a:t>Land given by the Duke; provided religious freedom, land grants &amp; representative assembly. </a:t>
            </a:r>
            <a:endParaRPr lang="en-US" dirty="0"/>
          </a:p>
        </p:txBody>
      </p:sp>
      <p:sp>
        <p:nvSpPr>
          <p:cNvPr id="20484" name="Text Placeholder 3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39763"/>
          </a:xfrm>
        </p:spPr>
        <p:txBody>
          <a:bodyPr/>
          <a:lstStyle/>
          <a:p>
            <a:pPr eaLnBrk="1" hangingPunct="1"/>
            <a:r>
              <a:rPr lang="en-US" smtClean="0"/>
              <a:t>New Jersey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39763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Duke of York, George Carteret, &amp; John Berkeley</a:t>
            </a:r>
            <a:endParaRPr lang="en-US" dirty="0"/>
          </a:p>
        </p:txBody>
      </p:sp>
      <p:pic>
        <p:nvPicPr>
          <p:cNvPr id="20486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315200" y="2514600"/>
            <a:ext cx="1528763" cy="2133600"/>
          </a:xfrm>
          <a:noFill/>
        </p:spPr>
      </p:pic>
      <p:pic>
        <p:nvPicPr>
          <p:cNvPr id="2048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514600"/>
            <a:ext cx="1714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4724400"/>
            <a:ext cx="1600200" cy="20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150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Southern Colonies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Southern Colonies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Virginia</a:t>
            </a:r>
          </a:p>
          <a:p>
            <a:pPr lvl="1" eaLnBrk="1" hangingPunct="1"/>
            <a:r>
              <a:rPr lang="en-US" dirty="0" smtClean="0"/>
              <a:t>Founded in 1607</a:t>
            </a:r>
          </a:p>
          <a:p>
            <a:pPr lvl="2" eaLnBrk="1" hangingPunct="1"/>
            <a:r>
              <a:rPr lang="en-US" dirty="0" smtClean="0"/>
              <a:t>Virginia Company of London (English)</a:t>
            </a:r>
          </a:p>
          <a:p>
            <a:pPr lvl="1" eaLnBrk="1" hangingPunct="1"/>
            <a:r>
              <a:rPr lang="en-US" dirty="0" smtClean="0"/>
              <a:t>Why?</a:t>
            </a:r>
          </a:p>
          <a:p>
            <a:pPr lvl="2" eaLnBrk="1" hangingPunct="1"/>
            <a:r>
              <a:rPr lang="en-US" dirty="0" smtClean="0"/>
              <a:t> Make $$$$$$$$$ for the Virginia Company</a:t>
            </a:r>
          </a:p>
          <a:p>
            <a:pPr lvl="3" eaLnBrk="1" hangingPunct="1"/>
            <a:r>
              <a:rPr lang="en-US" dirty="0" smtClean="0"/>
              <a:t>Search for gold</a:t>
            </a:r>
          </a:p>
          <a:p>
            <a:pPr lvl="2" eaLnBrk="1" hangingPunct="1"/>
            <a:r>
              <a:rPr lang="en-US" dirty="0" smtClean="0"/>
              <a:t>English outpost against Spain</a:t>
            </a:r>
          </a:p>
        </p:txBody>
      </p:sp>
      <p:sp>
        <p:nvSpPr>
          <p:cNvPr id="22532" name="Text Placeholder 3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39763"/>
          </a:xfrm>
        </p:spPr>
        <p:txBody>
          <a:bodyPr/>
          <a:lstStyle/>
          <a:p>
            <a:pPr eaLnBrk="1" hangingPunct="1"/>
            <a:r>
              <a:rPr lang="en-US" smtClean="0"/>
              <a:t>Virginia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397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Jamestown</a:t>
            </a:r>
            <a:endParaRPr lang="en-US" dirty="0"/>
          </a:p>
        </p:txBody>
      </p:sp>
      <p:pic>
        <p:nvPicPr>
          <p:cNvPr id="2253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00600" y="3116263"/>
            <a:ext cx="3886200" cy="22256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Southern Colonies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r>
              <a:rPr lang="en-US" sz="2600" dirty="0" smtClean="0"/>
              <a:t>North Carolina</a:t>
            </a:r>
          </a:p>
          <a:p>
            <a:pPr lvl="1" eaLnBrk="1" hangingPunct="1"/>
            <a:r>
              <a:rPr lang="en-US" dirty="0" smtClean="0"/>
              <a:t>Founded in 1653</a:t>
            </a:r>
          </a:p>
          <a:p>
            <a:pPr lvl="2" eaLnBrk="1" hangingPunct="1"/>
            <a:r>
              <a:rPr lang="en-US" sz="2600" dirty="0" smtClean="0"/>
              <a:t>Founded by Virginia colonists</a:t>
            </a:r>
          </a:p>
          <a:p>
            <a:pPr lvl="1" eaLnBrk="1" hangingPunct="1"/>
            <a:r>
              <a:rPr lang="en-US" dirty="0" smtClean="0"/>
              <a:t> Make $$$$$$$$$</a:t>
            </a:r>
          </a:p>
          <a:p>
            <a:pPr lvl="2" eaLnBrk="1" hangingPunct="1"/>
            <a:r>
              <a:rPr lang="en-US" sz="2600" dirty="0" smtClean="0"/>
              <a:t>Indigo, rice, tobacco</a:t>
            </a:r>
          </a:p>
        </p:txBody>
      </p:sp>
      <p:sp>
        <p:nvSpPr>
          <p:cNvPr id="22532" name="Text Placeholder 3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39763"/>
          </a:xfrm>
        </p:spPr>
        <p:txBody>
          <a:bodyPr/>
          <a:lstStyle/>
          <a:p>
            <a:pPr eaLnBrk="1" hangingPunct="1"/>
            <a:r>
              <a:rPr lang="en-US" dirty="0" smtClean="0"/>
              <a:t>North Carolina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397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40962" name="Picture 2" descr="http://www.nps.gov/colo/images/2008012516161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590800"/>
            <a:ext cx="3886200" cy="1928573"/>
          </a:xfrm>
          <a:prstGeom prst="rect">
            <a:avLst/>
          </a:prstGeom>
          <a:noFill/>
        </p:spPr>
      </p:pic>
      <p:pic>
        <p:nvPicPr>
          <p:cNvPr id="40964" name="Picture 4" descr="http://i1-news.softpedia-static.com/images/news2/Psoriasis-Treated-with-Indigo-Extract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648200"/>
            <a:ext cx="2565400" cy="1924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Southern Colonies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South Carolina</a:t>
            </a:r>
          </a:p>
          <a:p>
            <a:pPr lvl="1" eaLnBrk="1" hangingPunct="1"/>
            <a:r>
              <a:rPr lang="en-US" dirty="0" smtClean="0"/>
              <a:t>Founded in 1663</a:t>
            </a:r>
          </a:p>
          <a:p>
            <a:pPr lvl="2" eaLnBrk="1" hangingPunct="1"/>
            <a:r>
              <a:rPr lang="en-US" dirty="0" smtClean="0"/>
              <a:t> Eight Nobles with a Royal Charter from Charles II</a:t>
            </a:r>
          </a:p>
          <a:p>
            <a:pPr lvl="2" eaLnBrk="1" hangingPunct="1"/>
            <a:r>
              <a:rPr lang="en-US" dirty="0" smtClean="0"/>
              <a:t> Make $$$$$$$$$</a:t>
            </a:r>
          </a:p>
          <a:p>
            <a:pPr lvl="3" eaLnBrk="1" hangingPunct="1"/>
            <a:r>
              <a:rPr lang="en-US" dirty="0" smtClean="0"/>
              <a:t>Indigo, rice, tobacco, cotton, cattle</a:t>
            </a:r>
          </a:p>
        </p:txBody>
      </p:sp>
      <p:sp>
        <p:nvSpPr>
          <p:cNvPr id="22532" name="Text Placeholder 3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39763"/>
          </a:xfrm>
        </p:spPr>
        <p:txBody>
          <a:bodyPr/>
          <a:lstStyle/>
          <a:p>
            <a:pPr eaLnBrk="1" hangingPunct="1"/>
            <a:r>
              <a:rPr lang="en-US" dirty="0" smtClean="0"/>
              <a:t>South Carolina</a:t>
            </a:r>
          </a:p>
        </p:txBody>
      </p:sp>
      <p:pic>
        <p:nvPicPr>
          <p:cNvPr id="39938" name="Picture 2" descr="http://www.sjsapush.com/resources/91538-004-503731F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3181" y="2438400"/>
            <a:ext cx="2881037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North and South Carolina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612775" y="1600200"/>
            <a:ext cx="6321425" cy="44958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Became separate colonies in 1729. </a:t>
            </a:r>
          </a:p>
          <a:p>
            <a:pPr lvl="1" eaLnBrk="1" hangingPunct="1">
              <a:defRPr/>
            </a:pPr>
            <a:r>
              <a:rPr lang="en-US" dirty="0" smtClean="0"/>
              <a:t>New Bern is capital of NC</a:t>
            </a:r>
          </a:p>
          <a:p>
            <a:pPr lvl="1" eaLnBrk="1" hangingPunct="1">
              <a:defRPr/>
            </a:pPr>
            <a:r>
              <a:rPr lang="en-US" dirty="0" smtClean="0"/>
              <a:t>Charles Towne is capital of SC</a:t>
            </a:r>
          </a:p>
          <a:p>
            <a:pPr eaLnBrk="1" hangingPunct="1">
              <a:defRPr/>
            </a:pPr>
            <a:r>
              <a:rPr lang="en-US" dirty="0" smtClean="0"/>
              <a:t>The Piedmont of both colonies was settled by Scots-Irish who travelled down the Great Wagon Road from Pennsylvania down into the backcountry.</a:t>
            </a:r>
          </a:p>
          <a:p>
            <a:pPr eaLnBrk="1" hangingPunct="1">
              <a:defRPr/>
            </a:pPr>
            <a:r>
              <a:rPr lang="en-US" dirty="0" smtClean="0"/>
              <a:t>Scots-Irish: hearty, independent minded, Presbyterian, distrustful of the British.</a:t>
            </a:r>
          </a:p>
        </p:txBody>
      </p:sp>
      <p:pic>
        <p:nvPicPr>
          <p:cNvPr id="7170" name="Picture 2" descr="http://www.barlowebrosconstruction.com/images/north_south_carolin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895600"/>
            <a:ext cx="2875128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would you do?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The year is 1733, and you live in England.   You have decided to move to one of England’s 13 colonies. Which colony would you move to and why (5 traits/characteristics)?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Southern Colonies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Georgia</a:t>
            </a:r>
          </a:p>
          <a:p>
            <a:pPr lvl="1" eaLnBrk="1" hangingPunct="1"/>
            <a:r>
              <a:rPr lang="en-US" smtClean="0"/>
              <a:t>Founded in 1732 </a:t>
            </a:r>
          </a:p>
          <a:p>
            <a:pPr lvl="2" eaLnBrk="1" hangingPunct="1"/>
            <a:r>
              <a:rPr lang="en-US" smtClean="0"/>
              <a:t>By James Oglethorpe</a:t>
            </a:r>
          </a:p>
          <a:p>
            <a:pPr lvl="1" eaLnBrk="1" hangingPunct="1"/>
            <a:r>
              <a:rPr lang="en-US" smtClean="0"/>
              <a:t>Why?</a:t>
            </a:r>
          </a:p>
          <a:p>
            <a:pPr lvl="2" eaLnBrk="1" hangingPunct="1"/>
            <a:r>
              <a:rPr lang="en-US" smtClean="0"/>
              <a:t>A refuge for debtors </a:t>
            </a:r>
            <a:r>
              <a:rPr lang="en-US" sz="2000" smtClean="0"/>
              <a:t>(One that owes something to another)</a:t>
            </a:r>
          </a:p>
          <a:p>
            <a:pPr lvl="2" eaLnBrk="1" hangingPunct="1"/>
            <a:r>
              <a:rPr lang="en-US" sz="2000" smtClean="0"/>
              <a:t>Buffer against Spanish Florida</a:t>
            </a:r>
          </a:p>
        </p:txBody>
      </p:sp>
      <p:sp>
        <p:nvSpPr>
          <p:cNvPr id="24580" name="Text Placeholder 3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39763"/>
          </a:xfrm>
        </p:spPr>
        <p:txBody>
          <a:bodyPr/>
          <a:lstStyle/>
          <a:p>
            <a:pPr eaLnBrk="1" hangingPunct="1"/>
            <a:r>
              <a:rPr lang="en-US" smtClean="0"/>
              <a:t>Georgia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397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James Oglethorpe</a:t>
            </a:r>
            <a:endParaRPr lang="en-US" dirty="0"/>
          </a:p>
        </p:txBody>
      </p:sp>
      <p:pic>
        <p:nvPicPr>
          <p:cNvPr id="2458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10175" y="2781300"/>
            <a:ext cx="3067050" cy="2895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Southern Colonies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Maryland</a:t>
            </a:r>
          </a:p>
          <a:p>
            <a:pPr lvl="1" eaLnBrk="1" hangingPunct="1"/>
            <a:r>
              <a:rPr lang="en-US" smtClean="0"/>
              <a:t>Founded in 1632</a:t>
            </a:r>
          </a:p>
          <a:p>
            <a:pPr lvl="2" eaLnBrk="1" hangingPunct="1"/>
            <a:r>
              <a:rPr lang="en-US" smtClean="0"/>
              <a:t>By Lord Baltimore</a:t>
            </a:r>
          </a:p>
          <a:p>
            <a:pPr lvl="1" eaLnBrk="1" hangingPunct="1"/>
            <a:r>
              <a:rPr lang="en-US" smtClean="0"/>
              <a:t>Why?</a:t>
            </a:r>
          </a:p>
          <a:p>
            <a:pPr lvl="2" eaLnBrk="1" hangingPunct="1"/>
            <a:r>
              <a:rPr lang="en-US" smtClean="0"/>
              <a:t>A religious haven for Roman Catholics fleeing England.</a:t>
            </a:r>
          </a:p>
        </p:txBody>
      </p:sp>
      <p:sp>
        <p:nvSpPr>
          <p:cNvPr id="25604" name="Text Placeholder 3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39763"/>
          </a:xfrm>
        </p:spPr>
        <p:txBody>
          <a:bodyPr/>
          <a:lstStyle/>
          <a:p>
            <a:pPr eaLnBrk="1" hangingPunct="1"/>
            <a:r>
              <a:rPr lang="en-US" smtClean="0"/>
              <a:t>Maryland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397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Lord Baltimore</a:t>
            </a:r>
            <a:endParaRPr lang="en-US" dirty="0"/>
          </a:p>
        </p:txBody>
      </p:sp>
      <p:pic>
        <p:nvPicPr>
          <p:cNvPr id="2560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57863" y="2733675"/>
            <a:ext cx="1971675" cy="29908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500" b="1" dirty="0" smtClean="0"/>
              <a:t>III: The Economies of the 13 Colonies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12775" y="1600200"/>
            <a:ext cx="5711825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600" dirty="0" smtClean="0"/>
              <a:t>A: </a:t>
            </a:r>
            <a:r>
              <a:rPr lang="en-US" sz="2600" b="1" dirty="0" smtClean="0"/>
              <a:t>New England Colonies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2. Fishing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1. Shipbuilding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b="1" dirty="0" smtClean="0"/>
              <a:t>B: The Middle Colonies -</a:t>
            </a:r>
            <a:r>
              <a:rPr lang="en-US" dirty="0" smtClean="0"/>
              <a:t> The Bread Basket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/>
              <a:t>	1. Farming- wheat, other staple crops for food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b="1" dirty="0" smtClean="0"/>
              <a:t>C: Southern Colonies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b="1" dirty="0" smtClean="0"/>
              <a:t>	</a:t>
            </a:r>
            <a:r>
              <a:rPr lang="en-US" dirty="0" smtClean="0"/>
              <a:t>1. Cash crops (grown for sale)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/>
              <a:t>		a. tobacco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/>
              <a:t>		b. rice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b="1" dirty="0" smtClean="0"/>
              <a:t>		</a:t>
            </a:r>
            <a:r>
              <a:rPr lang="en-US" dirty="0" smtClean="0"/>
              <a:t>c. indigo</a:t>
            </a:r>
          </a:p>
        </p:txBody>
      </p:sp>
      <p:pic>
        <p:nvPicPr>
          <p:cNvPr id="27652" name="Picture 2" descr="http://3.bp.blogspot.com/-Hcw4iKEAfNs/UCi0yoEpC4I/AAAAAAAAAUk/5-y2YlORCUU/s640/13+colon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600200"/>
            <a:ext cx="2133599" cy="3514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AutoShape 2" descr="data:image/jpeg;base64,/9j/4AAQSkZJRgABAQAAAQABAAD/2wCEAAkGBhQSEBUUEhQUFBUUFBUXFxUUFRUVFBUVFhQVFhUSEhUXHCYeFxkjGRQUIC8gIygpLCwsFR4xNTAqNSYrLCkBCQoKDgwOGA8PGiwkHyQpLC0pLCkqLCosLCwpLCksLCwuLCwsLCwsKSwsLCwsLCwsKSwsLCwpLCwsKSwsLCwqKf/AABEIALcBEwMBIgACEQEDEQH/xAAcAAEAAQUBAQAAAAAAAAAAAAAABgIDBAUHAQj/xABCEAABAwIEAwUDCgQFBAMAAAABAAIRAyEEBRIxBkFREyJhcYEykbEHFCNCUnKhwdHwYoKSshUWJOHxM5OisxdDc//EABoBAQADAQEBAAAAAAAAAAAAAAABAgQDBQb/xAAxEQACAgEDAQQJAwUAAAAAAAAAAQIRAwQhMRITIkFhBTJRcYGRobHRFOHwI1JiwfH/2gAMAwEAAhEDEQA/AO4oiIAiIgCIiAIiIAiIgCIiAIiIAiIgCIiAIiIAiIgCIiAIiIAiIgCIiAIiIAiIgCIiAIiIAiIgCIiAIiIAiIgCIiAIiIAiIgCIiAIiIC3XrhjS52wEnyWv/wAx0ftH+l36K9nZ/wBPU+6VB3OXh+ktfl02RRhW6vc4ZMji6RMv8x0ftH+kqujn1Fzg0OMkgDuu3PooQCszKB9PT++Fhxel9RKcYtLdrw/c5rNJsniIi+qNYREQBERAEREAREQBERAEREAREQBERAEREAREQBERAEREAREQBERAJXkqMcW13NqM0uI7p2JHPwWgdmD/ALRPnB+K8TU+lexyPGoXXnX+jhLL0uqJpxDVAwtQzyH9wXPX48dQsl2Lcdz+AUW4txfZupRA1a5i0xp/VeRnzvWZU+mtq5v2v2I5Sl1slDHWHktlkN8TT+8f7StNhn9xv3W/ALc8M3xTP5v7HLPpo3ngv8l9ykV3kTtERfdG8IiIAiIgCIiAIiIAiIgCIiAIiIAiIgCIiAIiIAiIgCIiAIis40/Rv+474FQ3SsF2VQ7ENG7mjzIXOG5tUH1yfvd74rExXEFWfqgfdH5yvnpemZv1cfzf7Gftn7CRccYkCpTv9Q/3KMsxgcbFY7sxc8gPII6aW/kFHuHceXVnDoHfFebkb1Ep5ar6nJ962SzWojxzU+ko+VT4sUnNRQ/jWpNaiP4Hf3D9FbSR/qr4/YQ5JeMSGsEnZo+AVeScWso4gPIc4BrvZi7iIAk8vFQ3ijEPaO46IvBuPK6tZFmbqjSHs0uEXA7p/Q+CvDFLGlmXgyUq3OycN8a1MViey7NrWw50gkkAbTyNyByUvXOvksw0vrVOjWsH8xLj/a1dFX0WhnOeFSm7bNONtq2ERFtLhERAEREAREQBERAEREAREQBERAEREBS94Ak2AuSdgBzK1+XcQ0a7i2m/vATpNnRMagDuPJR/jviIU2Gi08pqEdOVMeJ5+EdVy45jUa81mlzSwg62gxTkwC4izRJiTa8c15ObXuOfogrS59/l7jjLJ3qR9BoodwZx8zFAUqxDK4FuTasc2dHdW+7oJW7FsG7m+8L0I58bj1dSrzOnUqsvLUYziWlTqOpukObFz7NwDv6rM/xWlMax6yB79lzzjLGgYx9xsw7/AMDVh1mrrHeCSbvwp+0pOe3dZNKnEjQJGiOpeIWBiOL2aXNc6mdTSO64mJEbCVzetiw66ysry6riHaaTSY3cbNb94/luvHWo1UnfaP3UvwceqT8TEx+Zmm4AkGdiJg+8BVVcRIHkD7wpSPkypPIfiaj3aB7NM6R1M2Lj6QmZZLhG0wG03UnNtpOpznWtDnO2A3t4KmXCscFJ8kONIiuHdLh5qM8JVP8AUO+67+4Ke4jC0bGmwt6kkwT/AAiTA8JK0GC4VbRqF9N5III0uAm5Bs4eXRcseoxRjKLfJCkt0bE1VEOLak4il9z4vKklepp9qyiWbg1cSDya0T5y4wtOmSUuryLR5L+Jea1TwB956+Sl/BPCdLGOq0amtrBSnVTdpcHFzQDMHlNjZRnB0P3+S6V8l9OKlY/wMHvcf0WjTpSyxi+C8d2jMpZng8jpGjVrvqve7WG6Q6sWwGjVpho9ncxN1C88+WbEVKhGGijTtp1Na6obX1k6mi/QKBcV5lUrYuu95Op9apPUAOIDR0AAA8grGZMb2jex9gMperuxp6yfHXr9V6cpOqjsvI6Wd74R+UqliBTpVpZWIa3UdPZ1HwAS0tgNJOwIAvCm6+dMv4Lx4qGmMNW3IDtBayQY1B7oEHeZXfsn7QYekK8dqKbRUgyNYaA4zzuu2nnN3Ga48SYt+JmokotRcIiIAiIgCIiAIiIAiIgCIiALXZ7m4w9Ev3cbMHV3L0G5WfUeACSYAEknYAbkrkXHPE5qvOmQLhg6Nm7j4n97LBrtT2MKj6z4/PwOc5dK25NFnGYur1dIl5LuVy97jFh5mAutcIcKNwuF7N4a59UTWkAgyI7O+7QCR4yTzXP/AJP8E2m751VbqIkUgTAnZ1Q29B6nopxV4xIM6GxzuZ9/+y8rR6jTaf133vc2coSjHk59x9wmMFWDsNq7Nw19ncmkQf8A6zuW843HLwtYL5RKwphpFN5A9t0y4ciQCBPitxx9xRTquouYbhrg5pIkGWkbeq5rm+IDHhzBZ06gNptcDkbpnxQzZHSTXgGk2TR3GeId9Zrfusb+crU53mz3s1OcXEEbx+S0WGxwIkG37sVkV2GoAwfWc0eV7n0ElcoYIY5J0kQopMlHAWWjFO+kMMEmBMviJAPIdT6Dw6rhKDKbdNNoaN4AgSo9wxgmUKDA0RLR5x9UT5R6krdtrrbhhS6q5LpGeHqMZ24iuDWc00wdTWAAvIEd2w69TEBbwVVCM8xpqV3k/VOkWizSRf8AFZfSEunGvf8AyymR0jdU89oPMOpdm0R7InUB9VwbFr73VvEU8ETAe9sc2iQ4G4GxkiY5GyjXaIXrx3qZNd6Kfw/FHHq9pcx+CDpYe8LwRvESHD0uoTjsF2DocZBI0u+1Jget1PKVbWyCYewSw8yBcsnqNx6josbPuHDXwpqObpex4e20SGxcN5cx4haNLalS9Xl+RaBGsM2Aug/Jm6O3P/5j/wBi5zSPST5AqWcLZk7D0MQ8NJcG6mtJjVoY46ZvEmy9jSxfaqVbb/Y7xW5j/KJ8mVV1Z+Jwje0FQl9SiPba83c+kPrAmTpFwSYBG3MGEtcWuGkgwQ4GQRuCNwVMXfLDjXVQR2bGSCWBgd3ZEjU6TJHNRXFP+c5ibmK+JNx9mpWNxPg5bpqMuC7O2cI/KmzEObTxDBSe6A17TNJxOwM3YT4kjxCnoevljDVDTc9hNmucJ8QSDHmuy5Pi6zmU6rq9eX06bizX3AdDZhsc91EdU4Wp7hTrk6JrTtY3MeaiBxzz9d39RWHmWZOptkU6lY3s2+wkT5qP168I/UdZOvnjftN/qCrp4hrtiD5EH4LjTuIsS01BiaT2U3tb2ZaxpLT9YODrGZ5nlyU94JpNZhW9mXaXS6HRM7cvuhaMOWc3TRZNslcr1Y7XqsOWosXUVvWiAuLzUrFeu1jS57g1ouXOIAA8SbBRfMeO2bYZvakkAOMhl59kAanbdB5qLBLKuIa0EuIAG5JgDzJWkqcbYYGNTiLw4NOkx0J3/ODGyjFXBYzEBrqjoMGRUDQGmZGgCdNoG2re/MZDMjdAY5xawgS2iwBpIEHtaj3Ev3Jg26KLBvm8b4YmA8zExoebEwDYHmCPQrMp57Tds826te3+5oUFwPEApBzalw0nvMAkweYG/mrNfjamXaKbHknm7SAPEiSvncvpfNbUMfzf/DM8z8EbjjXigCmabXSN3m/8tMefP08VyypVNSpLjvv4DoFkZ5metxv3WySep5laKtjSGztf1v1PNc4dpqJdpk5f0IVyds3dTNK3sio4NAAABiABtIusapUc72nOPmSfisXB4jU2SeZV/fa6u4KJNUYmOswkeHxWDT77b8v3+S2mLwmppbqAn15+CsYTLNAI7Rp9CF2hkgo87kpqjTuYWGW+o5Fb/hbFa6wA8iDuNRDY8oJWFi8G7pM7QsnhSg6nidVRhDSwibbi4/P1C7yh2sLXzLVaOwsxSvsxSiRx4b3n1DF4GwJ9BJWTh8/puIAdc9ZHxV3OK2exNkpGKWkzrKy9xqMuTEt6wIlp9Nkbjx1HvV4YxZs8I5Y9MiklZqsPktVwMgM6atz6Db1WDiAWOLTuDBjZSP54tFxARqa4bumfGIgry82lhGNxOTikjFbVMiJmREbzyjxUqYT2IY8yS0hxJm5mb+qiOW1h2rSeUnygG63lTHWnqF10UFG2WgjU1KYDnANAgm/6DoqRpuXSZ3BnSQOWnZX3DUSet16MMNMkgDqbD3r1nkbVNnWzn+d5EGPLqRDmEzpmHN8IO46QtNhS4VmPpk62uBaAJOoGRbnddMxeWMcLgEdTC11Pg+k1wcGkEeJVlOJNmsyHg573h+IOlkyWTL3c4dFmg8+fgN10uliiB3DpMWiPdHRaLCYNrBLn6QObiI95W0oPpyB2jCTsA5smOgm6zZansyj3MzD5k5x01DfkYAv0MLKa9aLFV/pIAkR7QIIny/PwV4Zm4WiZHtdPMc/+V5cJdlJxfBzTrYz8VjHNc2CIEEwSHSDt0grfZPnWswWhg5Gdz02UGxONLYhpqEmSJ025kuKodxlSdoZFWnqBuxzJbpi19xda9LPK5daey8L+5aDd2dYY+drqsFc24V4goYaWM7RwqPBOrTYnu2gx4rorHg7L6HFkWRWaU7Lsr1UhF1JOYspPxtX/AFGIdquW0wCGC+waQGhwA5SfFSXK8sZQbDbn7Ru4+pWBxBkx1a6bYcDPdEX9OajtbF4x5I+nN+QLB+AC8DXPVLJUJNR8KM+TqvYnVavAkmB4mFp8fnrGA6azCRNvbnwtsow3IcQ+7hHi90lZFHhJzt6rbGDpgwYnSb2MFZMGm1KyLJ1u/N/llIxld2RyvjyHvbphpJ0gCAJmGgcvBY9WabTPtv3/AIR+/wA1J63AdGmC7toi5c5rTy+1G3qtKOG219Zbim9yNRLC0QZAgk7WW3LpVLJ3Gq8dy7jb2IljceJiRDd/Na3MsYHhoaTYmdwOUefNTn/41h1nUy07jvCQeWp2qPxWDj8gGELQWsmoCZnWLHYSBESOsrVWPDHqTuvMvsjSZS14ptJFnd6Sfq7Agc5j8VsK2KgXOlv736o+pPS3TZWH4cOMnV5A29yxzlHJK2qRRu2VYJzqzopMkTdzjDfHzW9/y7b/AKjQfGI98rRjDeB/FV/NHD6jv6T+i6dWOqUPqTa9hnmq2iNLhqc6CLwD0LT08VbrY2CGuDAC2bSHb20n1K2FDH0jTYyoWkgAFrqYMQNrq07GURdpo7cmgT4SCvQWN9NLg6Ue1INOGk2u0TIn43WCzEJiMcAZDm+IBVsva6+x6hYtRprdopKJl0sTBBUppZgHAEGxUIqAtvuP3utjgMx7sdP3KxRg4WilUSr54tbnNeWg9DHof+FgnHq1VxYIg3CrJXsGZuE9i8d4ifu9PVV4vMeUiSYE2lx2C1NTMVrc4w5qU77i45wtOmwOT8iYxNzQ4eL3aq1ZxNxDehMxLv0WRT4Y0n6OvVa20N36m5kTcnksHKc/aW02ukEtFztItcqUUHTzB8vgu2SU4ss7MKhwbS0RVc+obmdTmD3ArZYTBtaNLRpFzz363V3tSRCs1sYxhAc4NLtguTlJ8ldyulQcCNNQ77Oa0j/x0lXm06ramrs8O60amk06kcxdrpFhzWPhc0ol+kVAXTAFwCYmATYrPfVhQwarHYh5fZjBe8udI5G4sSvQ5VYzGsFoGo7GLz5rE7dedmxtPc5yRewz6lRwY1ukkwC7aTYGWk/BSHIsgr9pOILHsg2nVJMQTLR4qnKzhg5jx2gc0g7hzZ67SpVTxIc2WkHyXt6HCoXdX5HfHGi1T4foyCKdOR/A2fgtoxkW2UCzvPnUq724gVOyc1oaQ09mI1ag6DubKpvFdNtOaT3PPJlPUXnyC05NQ4S6ellnKmT4IoM3jKrH/SxP/bP6IrfqH/a/58SeryN9isxLpEAAyOpWg/wGlqDnGo5wAAJq1LAbQGuA5qzVyLHgkiqDM7k2v4gqz83zCnJdpeNUwI2gWFh0PvWDJh1Encmc2pM2vzJkzB9XPPuBNldharLs6JJZXaKT+U2BHvsfVbVrgbgg+V1ilGUXUinBhZllbK7Q2pqgcmuc0H70b+qtf4LSFM0wwBpEEC0+ZF1sCrGKxAYxz3TDWlxgSYAkwOatDJOO0WTZh4TKW0maWFxvPeIPpMBRTjbHwW02EhwkuN7A2A8evuWXV45LzGHoufvvPvhvL1VvDVG16w+c0X9oRdr5LBH2Bu0X6laIYJt2yVFkME8zJ5lXaWYYhrQ0YmsAAAAHuEACALFT7PeEqVWj9BTZTqtuI7oqDmx3j0P6rnL2vp1A4d17DBa9oc2Ru19Nwg+oVpY54pU3z4hpovuzCsd8RWPnUf8AqrXau51ah83lSvLuOqQaBWwdIO+1SbTAPjpcLe9XsRxzRHsYeT4imwfhJ/BX6U+Zk15mxybCNfhaRcASWCSbk73lW8XkNN29NvuWVwtxI3EtcHNax7DcD2Sw7OaT7j6dVunNB5g+q9CDTiqZ0XBzzH8M07wwDyWirZM+n7Ex0P5LqVTAysWpk4PJXaT2ZJy81qjd2n0uqPnkGQCD5H4LpT+HgeSsnhlvRZ5YIsr0o58MxdyBPoVW11V2zSPNdBZww3osilw8ByVVpoIdKIRgMoeSC7dSPBZTO4Uho5OByWdh8vhaEklSLEVrcGU33A0u6tEH16qk8GVRdtQe0XXaRciNwfyU5p4NZYwkthOlS5I5ILSyDFBobqFmxOt3SJ2WTQ4G1nVVcXOH2SWgfjdSwUVdpiJVVigt0hSIdi/k+Zuwua6ZmS4T4glYT+HMTTu14Pq5p/MLo1GkTuqn4e2ys8cZcomkcqxOKq07VqZIkXIB5/aFvesvD06LrzHgbKd4jLGvEFgv1uPctNiOCKZnQXMn7Jt7nAx6LNPTJ+qUcTGweFZHcIPktnhKrqZJad4mbgxt8StBV4Tr03aqT9UfyO94sfwVmtmGLpA6mPMdWh497Vmlgyxdor0tE+wuKbUgOAnpFvRZFDJqLXam0mBx5hrQffChWX51VqVWBjYEjUWgkePeNhzU9wswJW/TynKPf5OkW2ty+KI6BFWCvFoLFwtVLqcq4QvCFINLmfDdOsO8L8iLFaKvwB9mo4T5FTaFQVSWOMuURSOfM4HrUR9HVd625Ry8laIxlOzma7+1E294XQyrT2DouM9Njl4EOKOaVTirClQDN5hrQPSSrPY4tjp0CCSXBum5IiTF+Q58l0t1EdFj1aM8lH6aI6Uc5rZhiYdLdI0m5GxkX36StHmmUuqXls8nAfmuo4rLg4EEKKY3hR4ns6hHIT5QLgqmXC3Vb+8hxIL/AJZqfab7iq28K1PtD+k/qpUcFiaYjsw+PrWv+IWRleLLtTatMNeDYC0jksc4yju0UexquG+HXUnFxdMiLCBv5qTVKEtIkjxG4WRQpCLCFTj9IpuDnBsggS4Nm2wJWdztlbMrA1NY6+Szhh1gcP4UNpNjoDfxErdsYvdV1udzE+ahPmgWeKauCkpBrhhAqhhFsOyXvZqAYTcMrjcOswU1V2akGOKSyGUlU2krwYoigjHfhp80ZhAFlaF7pVqJLIYj2WKv6Vbe7kFIMUMPgvSxZLKSOpwqUQWaNEEGyqOCaeSv0hZXAFZEmNTwbRyV8MVcL2FIKYRVwikHq8K9KICmFSQq4XkIC0QqSFd0rwtQFhzVaqNsSsotVD2WPkoBrHvJ5LHOHWdoVJYqEGC+laNI9yj+dZMT3m2cNospZoVupQnkjVqmCLZXmLXDS7uvG4Nh0sSvc816AGFvecGkHTebWBH4jZU8TZAHNFSCdJkgcxbeLq5hM+pVGCXaC4GxmRuPaiPFePmw9lNNbo4yVM3uXYTS0DwWwbRWly3OmamUtesm2oDoNyfGFImNXrwnGauJ2uy0KauBiuhi90qwLYYvC1XQF4QjBQ1qvMYvGU1ehSiSnSvdKqhIVgU6U0qqF7CAphUiiFcSEoHkLwtVcIgLLGGVeSEhQAvYSEUgIvYRACiIgPF4vUQHkLwhEQHmleFqIgMf5r4qyWIio0AB1n0XpY3x/BeopoFHYNdLSLHqtTieB6LyTEeRI/2RE6VLkF/L+EKVJwcBJHMmSt22iAiIopcAq0Kk0kRWqwBRVYpBEUUgVQkL1FICQiIBCQvUQHkJC9RAIREQBF6iAQkIigHoCIiA/9k="/>
          <p:cNvSpPr>
            <a:spLocks noChangeAspect="1" noChangeArrowheads="1"/>
          </p:cNvSpPr>
          <p:nvPr/>
        </p:nvSpPr>
        <p:spPr bwMode="auto">
          <a:xfrm>
            <a:off x="155575" y="-1485900"/>
            <a:ext cx="4638675" cy="3095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0" name="Picture 4" descr="http://ayushveda.com/blogs/business/files/2010/01/economi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5257800"/>
            <a:ext cx="1065771" cy="1314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IV: The Beginning of Slavery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dirty="0" smtClean="0"/>
              <a:t>1. </a:t>
            </a:r>
            <a:r>
              <a:rPr lang="en-US" b="1" u="sng" dirty="0" smtClean="0"/>
              <a:t>Plantation system</a:t>
            </a:r>
            <a:r>
              <a:rPr lang="en-US" dirty="0" smtClean="0"/>
              <a:t>: large scale agriculture.</a:t>
            </a:r>
          </a:p>
          <a:p>
            <a:pPr lvl="1" eaLnBrk="1" hangingPunct="1"/>
            <a:r>
              <a:rPr lang="en-US" dirty="0" smtClean="0"/>
              <a:t>More work than indentured servants could do.</a:t>
            </a:r>
          </a:p>
          <a:p>
            <a:pPr eaLnBrk="1" hangingPunct="1"/>
            <a:r>
              <a:rPr lang="en-US" dirty="0" smtClean="0"/>
              <a:t>2. </a:t>
            </a:r>
            <a:r>
              <a:rPr lang="en-US" b="1" u="sng" dirty="0" smtClean="0"/>
              <a:t>Triangular Trade: </a:t>
            </a:r>
            <a:r>
              <a:rPr lang="en-US" dirty="0" smtClean="0"/>
              <a:t>the pattern of trade that developed among the Americas, Africa, and Europe.</a:t>
            </a:r>
          </a:p>
          <a:p>
            <a:pPr eaLnBrk="1" hangingPunct="1"/>
            <a:r>
              <a:rPr lang="en-US" dirty="0" smtClean="0"/>
              <a:t>3. </a:t>
            </a:r>
            <a:r>
              <a:rPr lang="en-US" b="1" u="sng" dirty="0" smtClean="0"/>
              <a:t>The Middle Passage</a:t>
            </a:r>
            <a:r>
              <a:rPr lang="en-US" u="sng" dirty="0" smtClean="0"/>
              <a:t>: </a:t>
            </a:r>
            <a:r>
              <a:rPr lang="en-US" dirty="0" smtClean="0"/>
              <a:t>Voyage from Africa to the Americas.</a:t>
            </a:r>
          </a:p>
        </p:txBody>
      </p:sp>
      <p:pic>
        <p:nvPicPr>
          <p:cNvPr id="28676" name="Picture 2" descr="http://ionenewsone.files.wordpress.com/2010/08/slav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4648200"/>
            <a:ext cx="2971800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Triangular Trade</a:t>
            </a:r>
          </a:p>
        </p:txBody>
      </p:sp>
      <p:pic>
        <p:nvPicPr>
          <p:cNvPr id="29699" name="Picture 2" descr="http://www.boston-tea-party.org/images/triangular-tra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752600"/>
            <a:ext cx="6400800" cy="481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>
            <a:off x="6248400" y="3200400"/>
            <a:ext cx="228600" cy="10668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05600" y="2971800"/>
            <a:ext cx="1295400" cy="13239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prstClr val="black"/>
                </a:solidFill>
              </a:rPr>
              <a:t> beads, copper, cloth, hardware, guns and munitions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6629400" y="5257800"/>
            <a:ext cx="1295400" cy="10779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prstClr val="black"/>
                </a:solidFill>
              </a:rPr>
              <a:t>Slaves to work in Caribbean and America</a:t>
            </a:r>
          </a:p>
        </p:txBody>
      </p:sp>
      <p:sp>
        <p:nvSpPr>
          <p:cNvPr id="8" name="Rectangle 7"/>
          <p:cNvSpPr/>
          <p:nvPr/>
        </p:nvSpPr>
        <p:spPr>
          <a:xfrm>
            <a:off x="1600200" y="4038600"/>
            <a:ext cx="1295400" cy="15700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prstClr val="black"/>
                </a:solidFill>
              </a:rPr>
              <a:t>Slaves traded for sugar, molasses, rum, and tobacco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The Middle Passage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mtClean="0"/>
              <a:t>The leg of the trade between Africa and American colonies.</a:t>
            </a:r>
          </a:p>
          <a:p>
            <a:pPr lvl="1" eaLnBrk="1" hangingPunct="1"/>
            <a:r>
              <a:rPr lang="en-US" smtClean="0"/>
              <a:t>Slaves were transported in below-human conditions. </a:t>
            </a:r>
          </a:p>
          <a:p>
            <a:pPr lvl="2" eaLnBrk="1" hangingPunct="1"/>
            <a:r>
              <a:rPr lang="en-US" smtClean="0"/>
              <a:t>mortality rates were 12% or higher and were considered the “cost of the business”.</a:t>
            </a:r>
          </a:p>
        </p:txBody>
      </p:sp>
      <p:pic>
        <p:nvPicPr>
          <p:cNvPr id="30724" name="Picture 2" descr="http://reflectionsbyshirley.com/blog/wp-content/uploads/2010/02/middle_pass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038600"/>
            <a:ext cx="341788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4" descr="http://upload.wikimedia.org/wikipedia/commons/thumb/0/09/Slave_ship_diagram.png/220px-Slave_ship_diagra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962400"/>
            <a:ext cx="174466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2" descr="http://www.boston-tea-party.org/images/triangular-tra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962400"/>
            <a:ext cx="3200400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Up Arrow Callout 6"/>
          <p:cNvSpPr/>
          <p:nvPr/>
        </p:nvSpPr>
        <p:spPr>
          <a:xfrm>
            <a:off x="6781800" y="5791200"/>
            <a:ext cx="1143000" cy="685800"/>
          </a:xfrm>
          <a:prstGeom prst="up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prstClr val="black"/>
                </a:solidFill>
              </a:rPr>
              <a:t>The Middle Passage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b="1" smtClean="0"/>
              <a:t>Motivations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8006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en-US" dirty="0" smtClean="0"/>
              <a:t>Colonists had many reasons for leaving Europe and coming to the New World. </a:t>
            </a:r>
          </a:p>
          <a:p>
            <a:pPr lvl="1" eaLnBrk="1" hangingPunct="1">
              <a:defRPr/>
            </a:pPr>
            <a:r>
              <a:rPr lang="en-US" b="1" dirty="0" smtClean="0"/>
              <a:t>Space</a:t>
            </a:r>
            <a:r>
              <a:rPr lang="en-US" dirty="0" smtClean="0"/>
              <a:t>: lack of space in Europe to farm, especially in England.</a:t>
            </a:r>
          </a:p>
          <a:p>
            <a:pPr lvl="1" eaLnBrk="1" hangingPunct="1">
              <a:defRPr/>
            </a:pPr>
            <a:r>
              <a:rPr lang="en-US" b="1" dirty="0" smtClean="0"/>
              <a:t>Stability:</a:t>
            </a:r>
            <a:r>
              <a:rPr lang="en-US" dirty="0" smtClean="0"/>
              <a:t> frustration with wars and rebellions that went on in Europe that made the region unstable.</a:t>
            </a:r>
          </a:p>
          <a:p>
            <a:pPr lvl="1" eaLnBrk="1" hangingPunct="1">
              <a:defRPr/>
            </a:pPr>
            <a:r>
              <a:rPr lang="en-US" b="1" dirty="0" smtClean="0"/>
              <a:t>Wealth:</a:t>
            </a:r>
            <a:r>
              <a:rPr lang="en-US" dirty="0" smtClean="0"/>
              <a:t> Easy to make money and get rich quickly in America.</a:t>
            </a:r>
          </a:p>
          <a:p>
            <a:pPr lvl="2" eaLnBrk="1" hangingPunct="1">
              <a:defRPr/>
            </a:pPr>
            <a:r>
              <a:rPr lang="en-US" dirty="0" smtClean="0"/>
              <a:t>Gold, iron ore, timber, wood</a:t>
            </a:r>
          </a:p>
          <a:p>
            <a:pPr lvl="2" eaLnBrk="1" hangingPunct="1">
              <a:defRPr/>
            </a:pPr>
            <a:r>
              <a:rPr lang="en-US" dirty="0" smtClean="0"/>
              <a:t>Farmers in the south saw a chance to earn a lot by growing and selling tobacco.</a:t>
            </a:r>
            <a:endParaRPr lang="en-US" dirty="0"/>
          </a:p>
          <a:p>
            <a:pPr lvl="1" eaLnBrk="1" hangingPunct="1">
              <a:defRPr/>
            </a:pPr>
            <a:r>
              <a:rPr lang="en-US" b="1" dirty="0" smtClean="0"/>
              <a:t>Religious Freedom: </a:t>
            </a:r>
            <a:r>
              <a:rPr lang="en-US" dirty="0" smtClean="0"/>
              <a:t>Religious differences between Catholics &amp; Protestants caused many Protestants to move to the New World.</a:t>
            </a:r>
          </a:p>
        </p:txBody>
      </p:sp>
      <p:pic>
        <p:nvPicPr>
          <p:cNvPr id="10244" name="Picture 2" descr="http://www.odt.co.nz/files/story/2011/03/_i_steadfast_i_nears_birch_st_wharf_photo_by_peter_4d85dfe4e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905000"/>
            <a:ext cx="34004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b="1" dirty="0" smtClean="0"/>
              <a:t>Regions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800600"/>
          </a:xfrm>
        </p:spPr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Three Geographic Regions: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New England Colonies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Middle Colonies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Southern Colonies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Three Ownership Types: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u="sng" dirty="0" smtClean="0"/>
              <a:t>Proprietary Colony</a:t>
            </a:r>
            <a:r>
              <a:rPr lang="en-US" dirty="0" smtClean="0"/>
              <a:t>: owner or proprietor owned the land and controlled the land-appointed by King of England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u="sng" dirty="0" smtClean="0"/>
              <a:t>A Charter- </a:t>
            </a:r>
            <a:r>
              <a:rPr lang="en-US" dirty="0" smtClean="0"/>
              <a:t>written document granting land and authority to set up colonial governments.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u="sng" dirty="0" smtClean="0"/>
              <a:t>Royal Colony</a:t>
            </a:r>
            <a:r>
              <a:rPr lang="en-US" b="1" dirty="0" smtClean="0"/>
              <a:t> - </a:t>
            </a:r>
            <a:r>
              <a:rPr lang="en-US" dirty="0" smtClean="0"/>
              <a:t>owned and ruled by the King directly.</a:t>
            </a:r>
            <a:endParaRPr lang="en-US" b="1" dirty="0" smtClean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209800"/>
            <a:ext cx="3200400" cy="3311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12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New England Colonies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New England Colonies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4191000"/>
          </a:xfrm>
        </p:spPr>
        <p:txBody>
          <a:bodyPr/>
          <a:lstStyle/>
          <a:p>
            <a:pPr eaLnBrk="1" hangingPunct="1"/>
            <a:r>
              <a:rPr lang="en-US" dirty="0" smtClean="0"/>
              <a:t>Massachusetts</a:t>
            </a:r>
          </a:p>
          <a:p>
            <a:pPr lvl="1" eaLnBrk="1" hangingPunct="1"/>
            <a:r>
              <a:rPr lang="en-US" dirty="0" smtClean="0"/>
              <a:t>Founded: 1620</a:t>
            </a:r>
          </a:p>
          <a:p>
            <a:pPr lvl="2" eaLnBrk="1" hangingPunct="1"/>
            <a:r>
              <a:rPr lang="en-US" dirty="0" smtClean="0"/>
              <a:t>By the Pilgrims</a:t>
            </a:r>
          </a:p>
          <a:p>
            <a:pPr lvl="2" eaLnBrk="1" hangingPunct="1"/>
            <a:r>
              <a:rPr lang="en-US" sz="1800" dirty="0" smtClean="0"/>
              <a:t>William Bradford and John Winthrop</a:t>
            </a:r>
          </a:p>
          <a:p>
            <a:pPr lvl="1" eaLnBrk="1" hangingPunct="1"/>
            <a:r>
              <a:rPr lang="en-US" dirty="0" smtClean="0"/>
              <a:t>Why?</a:t>
            </a:r>
          </a:p>
          <a:p>
            <a:pPr lvl="2" eaLnBrk="1" hangingPunct="1"/>
            <a:r>
              <a:rPr lang="en-US" dirty="0" smtClean="0"/>
              <a:t>Escape harsh treatment from the English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dirty="0" smtClean="0"/>
              <a:t>	(Religious Freedom)</a:t>
            </a:r>
          </a:p>
          <a:p>
            <a:pPr lvl="2" eaLnBrk="1" hangingPunct="1"/>
            <a:r>
              <a:rPr lang="en-US" dirty="0" smtClean="0"/>
              <a:t>Establish a Puritan commonwealth</a:t>
            </a:r>
          </a:p>
          <a:p>
            <a:pPr lvl="2" eaLnBrk="1" hangingPunct="1"/>
            <a:endParaRPr lang="en-US" dirty="0" smtClean="0"/>
          </a:p>
        </p:txBody>
      </p:sp>
      <p:pic>
        <p:nvPicPr>
          <p:cNvPr id="12292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00600" y="2944813"/>
            <a:ext cx="3886200" cy="2568575"/>
          </a:xfrm>
          <a:noFill/>
        </p:spPr>
      </p:pic>
      <p:sp>
        <p:nvSpPr>
          <p:cNvPr id="12293" name="Text Placeholder 7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39763"/>
          </a:xfrm>
        </p:spPr>
        <p:txBody>
          <a:bodyPr/>
          <a:lstStyle/>
          <a:p>
            <a:pPr eaLnBrk="1" hangingPunct="1"/>
            <a:r>
              <a:rPr lang="en-US" smtClean="0"/>
              <a:t>Massachusetts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397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Landing at Plymouth Rock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New England Colonies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Rhode Island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Founded 1636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en-US" dirty="0" smtClean="0"/>
              <a:t>By Roger Williams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Why?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en-US" dirty="0" smtClean="0"/>
              <a:t>Opposed the “New England Way” &amp; guaranteed religious freedom and separation of church and state.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en-US" dirty="0" smtClean="0"/>
              <a:t>Escape religious intolerance of Massachusetts Bay.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endParaRPr lang="en-US" dirty="0"/>
          </a:p>
        </p:txBody>
      </p:sp>
      <p:sp>
        <p:nvSpPr>
          <p:cNvPr id="13316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39763"/>
          </a:xfrm>
        </p:spPr>
        <p:txBody>
          <a:bodyPr/>
          <a:lstStyle/>
          <a:p>
            <a:pPr eaLnBrk="1" hangingPunct="1"/>
            <a:r>
              <a:rPr lang="en-US" smtClean="0"/>
              <a:t>Rhode Island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397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Roger Williams</a:t>
            </a:r>
            <a:endParaRPr lang="en-US" dirty="0"/>
          </a:p>
        </p:txBody>
      </p:sp>
      <p:pic>
        <p:nvPicPr>
          <p:cNvPr id="13318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8763" y="2438400"/>
            <a:ext cx="2809875" cy="3581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New England Colonies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Connecticut</a:t>
            </a:r>
          </a:p>
          <a:p>
            <a:pPr lvl="1" eaLnBrk="1" hangingPunct="1"/>
            <a:r>
              <a:rPr lang="en-US" dirty="0" smtClean="0"/>
              <a:t>Founded in 1635</a:t>
            </a:r>
          </a:p>
          <a:p>
            <a:pPr lvl="2" eaLnBrk="1" hangingPunct="1"/>
            <a:r>
              <a:rPr lang="en-US" dirty="0" smtClean="0"/>
              <a:t>By Thomas Hooker</a:t>
            </a:r>
          </a:p>
          <a:p>
            <a:pPr lvl="1" eaLnBrk="1" hangingPunct="1"/>
            <a:r>
              <a:rPr lang="en-US" dirty="0" smtClean="0"/>
              <a:t>Why?</a:t>
            </a:r>
          </a:p>
          <a:p>
            <a:pPr lvl="2" eaLnBrk="1" hangingPunct="1"/>
            <a:r>
              <a:rPr lang="en-US" dirty="0" smtClean="0"/>
              <a:t>Puritans expanded settlement into a new colony.</a:t>
            </a:r>
          </a:p>
          <a:p>
            <a:pPr lvl="2" eaLnBrk="1" hangingPunct="1"/>
            <a:r>
              <a:rPr lang="en-US" dirty="0" smtClean="0"/>
              <a:t>Establish a fur trade route</a:t>
            </a:r>
          </a:p>
        </p:txBody>
      </p:sp>
      <p:sp>
        <p:nvSpPr>
          <p:cNvPr id="14340" name="Text Placeholder 3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39763"/>
          </a:xfrm>
        </p:spPr>
        <p:txBody>
          <a:bodyPr/>
          <a:lstStyle/>
          <a:p>
            <a:pPr eaLnBrk="1" hangingPunct="1"/>
            <a:r>
              <a:rPr lang="en-US" smtClean="0"/>
              <a:t>Connecticut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397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Thomas Hooker</a:t>
            </a:r>
            <a:endParaRPr lang="en-US" dirty="0"/>
          </a:p>
        </p:txBody>
      </p:sp>
      <p:pic>
        <p:nvPicPr>
          <p:cNvPr id="1434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81675" y="2438400"/>
            <a:ext cx="1924050" cy="3581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New England Colonies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New Hampshire</a:t>
            </a:r>
          </a:p>
          <a:p>
            <a:pPr lvl="1" eaLnBrk="1" hangingPunct="1"/>
            <a:r>
              <a:rPr lang="en-US" dirty="0" smtClean="0"/>
              <a:t>Founded in 1622</a:t>
            </a:r>
          </a:p>
          <a:p>
            <a:pPr lvl="2" eaLnBrk="1" hangingPunct="1"/>
            <a:r>
              <a:rPr lang="en-US" dirty="0" smtClean="0"/>
              <a:t>By </a:t>
            </a:r>
            <a:r>
              <a:rPr lang="en-US" dirty="0" err="1" smtClean="0"/>
              <a:t>Ferdinando</a:t>
            </a:r>
            <a:r>
              <a:rPr lang="en-US" dirty="0" smtClean="0"/>
              <a:t> Gorges and John Mason</a:t>
            </a:r>
          </a:p>
          <a:p>
            <a:pPr lvl="1" eaLnBrk="1" hangingPunct="1"/>
            <a:r>
              <a:rPr lang="en-US" dirty="0" smtClean="0"/>
              <a:t>Why?</a:t>
            </a:r>
          </a:p>
          <a:p>
            <a:pPr lvl="2" eaLnBrk="1" hangingPunct="1"/>
            <a:r>
              <a:rPr lang="en-US" dirty="0" smtClean="0"/>
              <a:t>To profit from trade and fishing</a:t>
            </a:r>
          </a:p>
          <a:p>
            <a:pPr lvl="2" eaLnBrk="1" hangingPunct="1"/>
            <a:r>
              <a:rPr lang="en-US" dirty="0" smtClean="0"/>
              <a:t>Escape religious persecution</a:t>
            </a:r>
          </a:p>
        </p:txBody>
      </p:sp>
      <p:sp>
        <p:nvSpPr>
          <p:cNvPr id="15364" name="Text Placeholder 3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39763"/>
          </a:xfrm>
        </p:spPr>
        <p:txBody>
          <a:bodyPr/>
          <a:lstStyle/>
          <a:p>
            <a:pPr eaLnBrk="1" hangingPunct="1"/>
            <a:r>
              <a:rPr lang="en-US" smtClean="0"/>
              <a:t>New Hampshire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397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John Wheelwright</a:t>
            </a:r>
            <a:endParaRPr lang="en-US" dirty="0"/>
          </a:p>
        </p:txBody>
      </p:sp>
      <p:sp>
        <p:nvSpPr>
          <p:cNvPr id="15366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5367" name="Picture 4" descr="http://www.old-picture.com/daguerreotypes/pictures/Mason-Joh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514600"/>
            <a:ext cx="2819400" cy="351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688</TotalTime>
  <Words>788</Words>
  <Application>Microsoft Office PowerPoint</Application>
  <PresentationFormat>On-screen Show (4:3)</PresentationFormat>
  <Paragraphs>169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Median</vt:lpstr>
      <vt:lpstr>England’s Thirteen Colonies</vt:lpstr>
      <vt:lpstr>What would you do?</vt:lpstr>
      <vt:lpstr>Motivations</vt:lpstr>
      <vt:lpstr>Regions</vt:lpstr>
      <vt:lpstr>New England Colonies</vt:lpstr>
      <vt:lpstr>New England Colonies</vt:lpstr>
      <vt:lpstr>New England Colonies</vt:lpstr>
      <vt:lpstr>New England Colonies</vt:lpstr>
      <vt:lpstr>New England Colonies</vt:lpstr>
      <vt:lpstr>Middle Colonies</vt:lpstr>
      <vt:lpstr>Middle Colonies</vt:lpstr>
      <vt:lpstr>Middle Colonies</vt:lpstr>
      <vt:lpstr>Middle Colonies </vt:lpstr>
      <vt:lpstr>Middle Colonies</vt:lpstr>
      <vt:lpstr>Southern Colonies</vt:lpstr>
      <vt:lpstr>Southern Colonies</vt:lpstr>
      <vt:lpstr>Southern Colonies</vt:lpstr>
      <vt:lpstr>Southern Colonies</vt:lpstr>
      <vt:lpstr>North and South Carolina</vt:lpstr>
      <vt:lpstr>Southern Colonies</vt:lpstr>
      <vt:lpstr>Southern Colonies</vt:lpstr>
      <vt:lpstr>III: The Economies of the 13 Colonies</vt:lpstr>
      <vt:lpstr>IV: The Beginning of Slavery</vt:lpstr>
      <vt:lpstr>Triangular Trade</vt:lpstr>
      <vt:lpstr>The Middle Passage</vt:lpstr>
    </vt:vector>
  </TitlesOfParts>
  <Company>The Pattersons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Objective : 1:01 Describe how geographic diversity influenced economic, social, and political life in colonial North America</dc:title>
  <dc:creator>Dawn Patterson</dc:creator>
  <cp:lastModifiedBy>kkimrey</cp:lastModifiedBy>
  <cp:revision>127</cp:revision>
  <dcterms:created xsi:type="dcterms:W3CDTF">2011-08-24T22:26:14Z</dcterms:created>
  <dcterms:modified xsi:type="dcterms:W3CDTF">2014-08-20T14:00:52Z</dcterms:modified>
</cp:coreProperties>
</file>